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4" r:id="rId7"/>
    <p:sldId id="263" r:id="rId8"/>
    <p:sldId id="262" r:id="rId9"/>
    <p:sldId id="265" r:id="rId10"/>
    <p:sldId id="266" r:id="rId11"/>
    <p:sldId id="268" r:id="rId12"/>
    <p:sldId id="269" r:id="rId13"/>
    <p:sldId id="270" r:id="rId14"/>
    <p:sldId id="271" r:id="rId15"/>
    <p:sldId id="272" r:id="rId16"/>
    <p:sldId id="273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spc="3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FFDE6-AB50-4C6C-9154-E5D495A3F974}" type="datetimeFigureOut">
              <a:rPr lang="cs-CZ" smtClean="0"/>
              <a:t>04.04.2021</a:t>
            </a:fld>
            <a:endParaRPr lang="cs-CZ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CC806-23D4-4002-9243-E97214350F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99505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FFDE6-AB50-4C6C-9154-E5D495A3F974}" type="datetimeFigureOut">
              <a:rPr lang="cs-CZ" smtClean="0"/>
              <a:t>04.04.2021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CC806-23D4-4002-9243-E97214350F8C}" type="slidenum">
              <a:rPr lang="cs-CZ" smtClean="0"/>
              <a:t>‹#›</a:t>
            </a:fld>
            <a:endParaRPr lang="cs-CZ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55293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FFDE6-AB50-4C6C-9154-E5D495A3F974}" type="datetimeFigureOut">
              <a:rPr lang="cs-CZ" smtClean="0"/>
              <a:t>04.04.2021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CC806-23D4-4002-9243-E97214350F8C}" type="slidenum">
              <a:rPr lang="cs-CZ" smtClean="0"/>
              <a:t>‹#›</a:t>
            </a:fld>
            <a:endParaRPr lang="cs-CZ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193188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FFDE6-AB50-4C6C-9154-E5D495A3F974}" type="datetimeFigureOut">
              <a:rPr lang="cs-CZ" smtClean="0"/>
              <a:t>04.04.2021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CC806-23D4-4002-9243-E97214350F8C}" type="slidenum">
              <a:rPr lang="cs-CZ" smtClean="0"/>
              <a:t>‹#›</a:t>
            </a:fld>
            <a:endParaRPr lang="cs-CZ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818384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1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 spc="3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FFDE6-AB50-4C6C-9154-E5D495A3F974}" type="datetimeFigureOut">
              <a:rPr lang="cs-CZ" smtClean="0"/>
              <a:t>04.04.2021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CC806-23D4-4002-9243-E97214350F8C}" type="slidenum">
              <a:rPr lang="cs-CZ" smtClean="0"/>
              <a:t>‹#›</a:t>
            </a:fld>
            <a:endParaRPr lang="cs-CZ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558089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FFDE6-AB50-4C6C-9154-E5D495A3F974}" type="datetimeFigureOut">
              <a:rPr lang="cs-CZ" smtClean="0"/>
              <a:t>04.04.2021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CC806-23D4-4002-9243-E97214350F8C}" type="slidenum">
              <a:rPr lang="cs-CZ" smtClean="0"/>
              <a:t>‹#›</a:t>
            </a:fld>
            <a:endParaRPr lang="cs-CZ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12729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FFDE6-AB50-4C6C-9154-E5D495A3F974}" type="datetimeFigureOut">
              <a:rPr lang="cs-CZ" smtClean="0"/>
              <a:t>04.04.2021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CC806-23D4-4002-9243-E97214350F8C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164319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FFDE6-AB50-4C6C-9154-E5D495A3F974}" type="datetimeFigureOut">
              <a:rPr lang="cs-CZ" smtClean="0"/>
              <a:t>04.04.2021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CC806-23D4-4002-9243-E97214350F8C}" type="slidenum">
              <a:rPr lang="cs-CZ" smtClean="0"/>
              <a:t>‹#›</a:t>
            </a:fld>
            <a:endParaRPr lang="cs-CZ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712454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FFDE6-AB50-4C6C-9154-E5D495A3F974}" type="datetimeFigureOut">
              <a:rPr lang="cs-CZ" smtClean="0"/>
              <a:t>04.04.2021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CC806-23D4-4002-9243-E97214350F8C}" type="slidenum">
              <a:rPr lang="cs-CZ" smtClean="0"/>
              <a:t>‹#›</a:t>
            </a:fld>
            <a:endParaRPr lang="cs-CZ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231428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2800" b="1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FFDE6-AB50-4C6C-9154-E5D495A3F974}" type="datetimeFigureOut">
              <a:rPr lang="cs-CZ" smtClean="0"/>
              <a:t>04.04.2021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CC806-23D4-4002-9243-E97214350F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2009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 baseline="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FFDE6-AB50-4C6C-9154-E5D495A3F974}" type="datetimeFigureOut">
              <a:rPr lang="cs-CZ" smtClean="0"/>
              <a:t>04.04.2021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CC806-23D4-4002-9243-E97214350F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67378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294198"/>
            <a:ext cx="9692640" cy="1397124"/>
          </a:xfrm>
          <a:prstGeom prst="rect">
            <a:avLst/>
          </a:prstGeom>
        </p:spPr>
        <p:txBody>
          <a:bodyPr vert="horz" lIns="91440" tIns="27432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F49FFDE6-AB50-4C6C-9154-E5D495A3F974}" type="datetimeFigureOut">
              <a:rPr lang="cs-CZ" smtClean="0"/>
              <a:t>04.04.2021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fld id="{736CC806-23D4-4002-9243-E97214350F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3888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spc="-5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2000" kern="1200" spc="1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E338D424-1448-42AA-82C3-F6A41A7AA9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risscrossEtching/>
                    </a14:imgEffect>
                    <a14:imgEffect>
                      <a14:sharpenSoften amount="-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872" y="10308"/>
            <a:ext cx="9144000" cy="6858000"/>
          </a:xfrm>
          <a:prstGeom prst="rect">
            <a:avLst/>
          </a:prstGeom>
        </p:spPr>
      </p:pic>
      <p:sp>
        <p:nvSpPr>
          <p:cNvPr id="3" name="Podnadpis 2">
            <a:extLst>
              <a:ext uri="{FF2B5EF4-FFF2-40B4-BE49-F238E27FC236}">
                <a16:creationId xmlns:a16="http://schemas.microsoft.com/office/drawing/2014/main" id="{5197ACB9-B75C-4B06-B6D4-DDF788E19A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33372" y="659515"/>
            <a:ext cx="8001000" cy="1511331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cs-CZ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Základní a Mateřská škola Blatec</a:t>
            </a:r>
            <a:r>
              <a:rPr lang="cs-CZ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cs-CZ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příspěvková organizace, Blatec 68, 783 75 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1CE0E67-E5C8-45AE-92F3-962D72654D66}"/>
              </a:ext>
            </a:extLst>
          </p:cNvPr>
          <p:cNvSpPr txBox="1"/>
          <p:nvPr/>
        </p:nvSpPr>
        <p:spPr>
          <a:xfrm>
            <a:off x="1261872" y="3449247"/>
            <a:ext cx="9144000" cy="1384995"/>
          </a:xfrm>
          <a:prstGeom prst="rect">
            <a:avLst/>
          </a:prstGeom>
          <a:ln/>
          <a:effectLst>
            <a:outerShdw blurRad="50800" dist="38100" dir="13500000" algn="br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4800" b="1" dirty="0">
                <a:solidFill>
                  <a:schemeClr val="bg1"/>
                </a:solidFill>
              </a:rPr>
              <a:t>Vás vítá na </a:t>
            </a:r>
          </a:p>
          <a:p>
            <a:pPr algn="ctr"/>
            <a:r>
              <a:rPr lang="cs-CZ" sz="3600" b="1" dirty="0">
                <a:solidFill>
                  <a:schemeClr val="bg1"/>
                </a:solidFill>
              </a:rPr>
              <a:t>ONLINE DNI OTEVŘENÝCH DVEŘÍ!</a:t>
            </a:r>
          </a:p>
        </p:txBody>
      </p:sp>
      <p:pic>
        <p:nvPicPr>
          <p:cNvPr id="6" name="touching-moments-five---circle-by-kevin-macleod-from-filmmusic-io">
            <a:hlinkClick r:id="" action="ppaction://media"/>
            <a:extLst>
              <a:ext uri="{FF2B5EF4-FFF2-40B4-BE49-F238E27FC236}">
                <a16:creationId xmlns:a16="http://schemas.microsoft.com/office/drawing/2014/main" id="{31AD96B7-64C8-480B-9BC8-2248B847D6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17983" y="235226"/>
            <a:ext cx="424289" cy="424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3076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250" advTm="8429">
        <p15:prstTrans prst="curtains"/>
      </p:transition>
    </mc:Choice>
    <mc:Fallback>
      <p:transition spd="slow" advTm="842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7" objId="6"/>
        <p14:pauseEvt time="6948" objId="6"/>
        <p14:seekEvt time="6948" objId="6" seek="6779"/>
        <p14:resumeEvt time="6948" objId="6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19A4D1-D48D-4D1E-90B5-6FEB0A4DA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0067" y="507572"/>
            <a:ext cx="5027083" cy="1397124"/>
          </a:xfrm>
        </p:spPr>
        <p:txBody>
          <a:bodyPr>
            <a:normAutofit/>
          </a:bodyPr>
          <a:lstStyle/>
          <a:p>
            <a:r>
              <a:rPr lang="cs-CZ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Tady si budeš hlavně hrát, ale taky cvičit, zpívat, povídat si …</a:t>
            </a:r>
            <a:endParaRPr lang="cs-CZ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64A66A4A-E7C3-4DF0-8159-8308AA97A7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33" y="0"/>
            <a:ext cx="5801784" cy="4351338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ACBCA3B-D2A7-4537-AA90-C3EA4B8428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0" r="3958" b="14722"/>
          <a:stretch/>
        </p:blipFill>
        <p:spPr>
          <a:xfrm>
            <a:off x="5162550" y="2412268"/>
            <a:ext cx="7029450" cy="4445731"/>
          </a:xfrm>
          <a:prstGeom prst="rect">
            <a:avLst/>
          </a:prstGeom>
        </p:spPr>
      </p:pic>
      <p:sp>
        <p:nvSpPr>
          <p:cNvPr id="10" name="Nadpis 1">
            <a:extLst>
              <a:ext uri="{FF2B5EF4-FFF2-40B4-BE49-F238E27FC236}">
                <a16:creationId xmlns:a16="http://schemas.microsoft.com/office/drawing/2014/main" id="{990E5471-8B3D-466F-9660-357E938454FA}"/>
              </a:ext>
            </a:extLst>
          </p:cNvPr>
          <p:cNvSpPr txBox="1">
            <a:spLocks/>
          </p:cNvSpPr>
          <p:nvPr/>
        </p:nvSpPr>
        <p:spPr>
          <a:xfrm>
            <a:off x="813308" y="4635133"/>
            <a:ext cx="3984667" cy="1397124"/>
          </a:xfrm>
          <a:prstGeom prst="rect">
            <a:avLst/>
          </a:prstGeom>
        </p:spPr>
        <p:txBody>
          <a:bodyPr vert="horz" lIns="91440" tIns="27432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-5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…. a po obědě odpočívat na svém lehátku.</a:t>
            </a:r>
            <a:endParaRPr lang="cs-CZ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8014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2819">
        <p:blinds dir="vert"/>
      </p:transition>
    </mc:Choice>
    <mc:Fallback>
      <p:transition spd="slow" advTm="12819">
        <p:blinds dir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3EC7D81E-8AFA-49ED-AAE6-0052CD0D72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9032" y="0"/>
            <a:ext cx="9144000" cy="6858000"/>
          </a:xfrm>
          <a:prstGeom prst="rect">
            <a:avLst/>
          </a:prstGeom>
        </p:spPr>
      </p:pic>
      <p:sp>
        <p:nvSpPr>
          <p:cNvPr id="3" name="Podnadpis 2">
            <a:extLst>
              <a:ext uri="{FF2B5EF4-FFF2-40B4-BE49-F238E27FC236}">
                <a16:creationId xmlns:a16="http://schemas.microsoft.com/office/drawing/2014/main" id="{C5F8F83E-6EB6-40E8-A0A6-1B0D77C637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48968" y="5010150"/>
            <a:ext cx="8510778" cy="1714500"/>
          </a:xfrm>
        </p:spPr>
        <p:txBody>
          <a:bodyPr>
            <a:normAutofit fontScale="92500" lnSpcReduction="20000"/>
          </a:bodyPr>
          <a:lstStyle/>
          <a:p>
            <a:pPr algn="ctr">
              <a:lnSpc>
                <a:spcPct val="150000"/>
              </a:lnSpc>
            </a:pPr>
            <a:r>
              <a:rPr lang="cs-CZ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Pokud to počasí dovolí, půjdeme každý den ven, někdy na procházku, jindy si budeš s dětmi hrát na zahrádce u školky …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540803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11321">
        <p15:prstTrans prst="curtains"/>
      </p:transition>
    </mc:Choice>
    <mc:Fallback>
      <p:transition spd="slow" advTm="11321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14E98AFF-804E-4A55-B888-1AAC04270C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872" y="0"/>
            <a:ext cx="9093200" cy="6819900"/>
          </a:xfr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F7CE43C-E144-4EE2-9887-8EFD7BCE1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152" y="6042990"/>
            <a:ext cx="9692640" cy="582281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cs-CZ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 a až nastane letní čas, půjdeme si hrát na velkou zahradu.</a:t>
            </a:r>
            <a:endParaRPr lang="cs-CZ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49439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10244">
        <p15:prstTrans prst="crush"/>
      </p:transition>
    </mc:Choice>
    <mc:Fallback>
      <p:transition spd="slow" advTm="10244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D69B6F-DADE-4E77-ADE1-B104A8A95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283" y="95568"/>
            <a:ext cx="5024628" cy="719772"/>
          </a:xfrm>
        </p:spPr>
        <p:txBody>
          <a:bodyPr>
            <a:normAutofit/>
          </a:bodyPr>
          <a:lstStyle/>
          <a:p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cs-CZ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 jsou prolézačky </a:t>
            </a:r>
            <a:endParaRPr lang="cs-CZ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53F6E37E-D240-40C1-9677-4707A42EFB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33" y="815340"/>
            <a:ext cx="5801784" cy="4351338"/>
          </a:xfr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DD254ED1-FFD5-40AF-9BAD-7AF682B00B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09" t="11889" r="-1309" b="50000"/>
          <a:stretch/>
        </p:blipFill>
        <p:spPr>
          <a:xfrm>
            <a:off x="2919646" y="4244340"/>
            <a:ext cx="9383605" cy="2613660"/>
          </a:xfrm>
          <a:prstGeom prst="rect">
            <a:avLst/>
          </a:prstGeom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930F35FB-B322-4092-913F-27D0E5D44274}"/>
              </a:ext>
            </a:extLst>
          </p:cNvPr>
          <p:cNvSpPr txBox="1">
            <a:spLocks/>
          </p:cNvSpPr>
          <p:nvPr/>
        </p:nvSpPr>
        <p:spPr>
          <a:xfrm>
            <a:off x="6250517" y="6057900"/>
            <a:ext cx="2610612" cy="759336"/>
          </a:xfrm>
          <a:prstGeom prst="rect">
            <a:avLst/>
          </a:prstGeom>
        </p:spPr>
        <p:txBody>
          <a:bodyPr vert="horz" lIns="91440" tIns="27432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-5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houpačky </a:t>
            </a:r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FC6652BA-C00C-4C27-9E51-3C2A7F7254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8" r="14791" b="9445"/>
          <a:stretch/>
        </p:blipFill>
        <p:spPr>
          <a:xfrm>
            <a:off x="6814354" y="0"/>
            <a:ext cx="4316053" cy="4362021"/>
          </a:xfrm>
          <a:prstGeom prst="rect">
            <a:avLst/>
          </a:prstGeom>
        </p:spPr>
      </p:pic>
      <p:sp>
        <p:nvSpPr>
          <p:cNvPr id="12" name="Nadpis 1">
            <a:extLst>
              <a:ext uri="{FF2B5EF4-FFF2-40B4-BE49-F238E27FC236}">
                <a16:creationId xmlns:a16="http://schemas.microsoft.com/office/drawing/2014/main" id="{3A18EECF-F4B6-4CFC-8FAB-F26651A0D1BD}"/>
              </a:ext>
            </a:extLst>
          </p:cNvPr>
          <p:cNvSpPr txBox="1">
            <a:spLocks/>
          </p:cNvSpPr>
          <p:nvPr/>
        </p:nvSpPr>
        <p:spPr>
          <a:xfrm>
            <a:off x="8972380" y="3429000"/>
            <a:ext cx="2472690" cy="933450"/>
          </a:xfrm>
          <a:prstGeom prst="rect">
            <a:avLst/>
          </a:prstGeom>
        </p:spPr>
        <p:txBody>
          <a:bodyPr vert="horz" lIns="91440" tIns="27432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-5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domeček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127170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0596">
        <p15:prstTrans prst="pageCurlDouble"/>
      </p:transition>
    </mc:Choice>
    <mc:Fallback>
      <p:transition spd="slow" advTm="10596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646E41FC-D0E0-499E-8BB1-8F30F09D1A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8575"/>
            <a:ext cx="9105900" cy="682942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80DAF97-7D93-41C8-8BD5-D98D083D9BAE}"/>
              </a:ext>
            </a:extLst>
          </p:cNvPr>
          <p:cNvSpPr txBox="1">
            <a:spLocks/>
          </p:cNvSpPr>
          <p:nvPr/>
        </p:nvSpPr>
        <p:spPr>
          <a:xfrm>
            <a:off x="1562100" y="4248150"/>
            <a:ext cx="4533900" cy="2581276"/>
          </a:xfrm>
          <a:prstGeom prst="rect">
            <a:avLst/>
          </a:prstGeom>
        </p:spPr>
        <p:txBody>
          <a:bodyPr vert="horz" lIns="91440" tIns="27432" rIns="91440" bIns="45720" rtlCol="0" anchor="b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-5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60000"/>
              </a:lnSpc>
            </a:pPr>
            <a:r>
              <a:rPr lang="cs-CZ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další houpačka, trampolína i skluzavka … </a:t>
            </a:r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5454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0825">
        <p15:prstTrans prst="pageCurlDouble"/>
      </p:transition>
    </mc:Choice>
    <mc:Fallback>
      <p:transition spd="slow" advTm="10825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196C8B2-CAC9-4F78-B427-CDB141DA53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5" b="26528"/>
          <a:stretch/>
        </p:blipFill>
        <p:spPr>
          <a:xfrm>
            <a:off x="819150" y="0"/>
            <a:ext cx="10065964" cy="5581650"/>
          </a:xfrm>
          <a:prstGeom prst="rect">
            <a:avLst/>
          </a:prstGeom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54313680-ADCF-42E0-B2FA-7586E400E056}"/>
              </a:ext>
            </a:extLst>
          </p:cNvPr>
          <p:cNvSpPr txBox="1">
            <a:spLocks/>
          </p:cNvSpPr>
          <p:nvPr/>
        </p:nvSpPr>
        <p:spPr>
          <a:xfrm>
            <a:off x="819150" y="5780433"/>
            <a:ext cx="10001250" cy="90528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27432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-5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60000"/>
              </a:lnSpc>
            </a:pPr>
            <a:r>
              <a:rPr lang="cs-CZ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 pískoviště a spousta venkovních hraček</a:t>
            </a:r>
            <a:endParaRPr lang="cs-CZ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743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0837">
        <p15:prstTrans prst="pageCurlDouble"/>
      </p:transition>
    </mc:Choice>
    <mc:Fallback>
      <p:transition spd="slow" advTm="10837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D2E20C5A-53E0-4B29-A6E8-073E115CCA6F}"/>
              </a:ext>
            </a:extLst>
          </p:cNvPr>
          <p:cNvSpPr txBox="1"/>
          <p:nvPr/>
        </p:nvSpPr>
        <p:spPr>
          <a:xfrm>
            <a:off x="675861" y="261787"/>
            <a:ext cx="10402956" cy="3554371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Naše mateřská škola pořádá spoustu společenských akcí, kam můžeš vzít maminku, tatínka, babičku, dědečka, ségru, bráchu nebo tetu i kamaráda. A jaké to vlastně jsou? </a:t>
            </a:r>
          </a:p>
          <a:p>
            <a:pPr marL="285750" indent="-285750" algn="ctr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</a:t>
            </a:r>
            <a:r>
              <a:rPr lang="cs-CZ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ahradní slavnost na zahradě</a:t>
            </a:r>
            <a:endParaRPr lang="cs-CZ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ctr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cs-CZ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spávání broučků</a:t>
            </a:r>
            <a:endParaRPr lang="cs-CZ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ctr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Společné rozsvěcení vánočního stromečku s jarmarkem</a:t>
            </a:r>
          </a:p>
          <a:p>
            <a:pPr marL="285750" indent="-285750" algn="ctr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Karneval</a:t>
            </a:r>
          </a:p>
          <a:p>
            <a:pPr marL="285750" indent="-285750" algn="ctr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Pasování předškoláků </a:t>
            </a:r>
          </a:p>
          <a:p>
            <a:pPr marL="285750" indent="-285750" algn="ctr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Noc s Andersenem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Samozřejmě jezdíme i na </a:t>
            </a:r>
            <a:r>
              <a:rPr lang="cs-CZ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výlety, třeba do hvězdárny, na hrad, do skleníků a na další místa.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39383AB-E7CE-443E-9A8A-AAFB4A65B1C1}"/>
              </a:ext>
            </a:extLst>
          </p:cNvPr>
          <p:cNvSpPr txBox="1"/>
          <p:nvPr/>
        </p:nvSpPr>
        <p:spPr>
          <a:xfrm>
            <a:off x="675861" y="4031052"/>
            <a:ext cx="10402956" cy="27109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na co se můžeš ještě těšit? Na spoustu projektových dnů jako jsou: </a:t>
            </a:r>
          </a:p>
          <a:p>
            <a:pPr marL="285750" indent="-285750" algn="ctr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Barvičkový</a:t>
            </a: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ctr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Zvířátkov</a:t>
            </a:r>
            <a:r>
              <a:rPr lang="cs-CZ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ý</a:t>
            </a:r>
            <a:r>
              <a:rPr lang="cs-CZ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ctr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Zahr</a:t>
            </a:r>
            <a:r>
              <a:rPr lang="cs-CZ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ádkářský </a:t>
            </a:r>
            <a:endParaRPr lang="cs-CZ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další, které zažiješ s námi, když přijdeš k nám do mateřské školy. Těšíme se na tebe!</a:t>
            </a:r>
          </a:p>
        </p:txBody>
      </p:sp>
    </p:spTree>
    <p:extLst>
      <p:ext uri="{BB962C8B-B14F-4D97-AF65-F5344CB8AC3E}">
        <p14:creationId xmlns:p14="http://schemas.microsoft.com/office/powerpoint/2010/main" val="34572288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26751">
        <p15:prstTrans prst="curtains"/>
      </p:transition>
    </mc:Choice>
    <mc:Fallback>
      <p:transition spd="slow" advTm="26751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08C032E0-918D-47A4-A2A1-110D9E8299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2523" y="307266"/>
            <a:ext cx="7262191" cy="5446643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C664A7D2-833A-45B3-8D6B-6C044BD44A9D}"/>
              </a:ext>
            </a:extLst>
          </p:cNvPr>
          <p:cNvSpPr txBox="1"/>
          <p:nvPr/>
        </p:nvSpPr>
        <p:spPr>
          <a:xfrm>
            <a:off x="541132" y="913662"/>
            <a:ext cx="3401391" cy="423385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Ahoj kamaráde!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36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Toto je naše školka a my se na tebe už těšíme. </a:t>
            </a:r>
          </a:p>
          <a:p>
            <a:endParaRPr 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BF158863-6BAB-4AF3-9161-23E316855936}"/>
              </a:ext>
            </a:extLst>
          </p:cNvPr>
          <p:cNvSpPr txBox="1"/>
          <p:nvPr/>
        </p:nvSpPr>
        <p:spPr>
          <a:xfrm>
            <a:off x="4189892" y="5753909"/>
            <a:ext cx="7262191" cy="983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Školka se nachází v přízemní části školní budovy, stačí tak vystoupat jen tři schody …</a:t>
            </a:r>
          </a:p>
        </p:txBody>
      </p:sp>
    </p:spTree>
    <p:extLst>
      <p:ext uri="{BB962C8B-B14F-4D97-AF65-F5344CB8AC3E}">
        <p14:creationId xmlns:p14="http://schemas.microsoft.com/office/powerpoint/2010/main" val="32881361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Tm="10917">
        <p15:prstTrans prst="peelOff"/>
      </p:transition>
    </mc:Choice>
    <mc:Fallback>
      <p:transition spd="slow" advTm="10917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2FDE7CFD-AE74-4FC4-BEF4-59E2564D3CF6}"/>
              </a:ext>
            </a:extLst>
          </p:cNvPr>
          <p:cNvSpPr txBox="1"/>
          <p:nvPr/>
        </p:nvSpPr>
        <p:spPr>
          <a:xfrm>
            <a:off x="462478" y="177814"/>
            <a:ext cx="5165958" cy="2410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cs-CZ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 a ocitneš se v šatně, kde budeš mít svoji skříňku a kde se budeš přezouvat a převlékat… 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A9C75E0-165D-4C9E-8CB4-FCE19F39AB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40" y="2588730"/>
            <a:ext cx="5692360" cy="426927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7E52EA9D-E8C1-487C-B202-6A1437D0ACF0}"/>
              </a:ext>
            </a:extLst>
          </p:cNvPr>
          <p:cNvSpPr txBox="1"/>
          <p:nvPr/>
        </p:nvSpPr>
        <p:spPr>
          <a:xfrm>
            <a:off x="6270944" y="4828031"/>
            <a:ext cx="5049852" cy="1764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cs-CZ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 a kde také paní učitelky na nástěnkách vystaví tvé obrázky.</a:t>
            </a:r>
          </a:p>
          <a:p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42DC6D50-2573-4ED3-84F2-F61B918D02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8436" y="0"/>
            <a:ext cx="5692360" cy="427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72528"/>
      </p:ext>
    </p:extLst>
  </p:cSld>
  <p:clrMapOvr>
    <a:masterClrMapping/>
  </p:clrMapOvr>
  <p:transition spd="slow" advTm="11344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CF6A35F-4ADE-48DB-801B-224CFFB6FC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15" y="0"/>
            <a:ext cx="5143500" cy="68580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E58BD524-4B04-41D3-9416-0DD626A7706E}"/>
              </a:ext>
            </a:extLst>
          </p:cNvPr>
          <p:cNvSpPr txBox="1"/>
          <p:nvPr/>
        </p:nvSpPr>
        <p:spPr>
          <a:xfrm>
            <a:off x="6096000" y="1834479"/>
            <a:ext cx="4934857" cy="36009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Hned ze šatny uvidíš </a:t>
            </a:r>
            <a:br>
              <a:rPr lang="cs-CZ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před třídu, kde si hrávají děti, které jdou domů o obědě, zatímco ostatní děti se připravují k odpočinku.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42159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1280">
        <p:split orient="vert"/>
      </p:transition>
    </mc:Choice>
    <mc:Fallback>
      <p:transition spd="slow" advTm="11280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9EAE206C-F327-4393-A743-2405E84576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636" y="0"/>
            <a:ext cx="5902476" cy="4426857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B643F9C4-1EC5-4106-B91D-E76BB9A7F7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215" y="2276796"/>
            <a:ext cx="6125029" cy="4593772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681BE788-7EBC-4F2C-9B5F-665D2D0586BF}"/>
              </a:ext>
            </a:extLst>
          </p:cNvPr>
          <p:cNvSpPr txBox="1"/>
          <p:nvPr/>
        </p:nvSpPr>
        <p:spPr>
          <a:xfrm>
            <a:off x="1204688" y="188409"/>
            <a:ext cx="36721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Máme tady záchody s umývárnou, to se rozumí samo sebou.</a:t>
            </a:r>
          </a:p>
          <a:p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68F7F51E-551F-41C6-9BF2-B3114820F6F0}"/>
              </a:ext>
            </a:extLst>
          </p:cNvPr>
          <p:cNvSpPr txBox="1"/>
          <p:nvPr/>
        </p:nvSpPr>
        <p:spPr>
          <a:xfrm>
            <a:off x="6676566" y="4833150"/>
            <a:ext cx="461554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Také zde budeš mít </a:t>
            </a:r>
          </a:p>
          <a:p>
            <a:pPr algn="ctr">
              <a:lnSpc>
                <a:spcPct val="150000"/>
              </a:lnSpc>
            </a:pPr>
            <a:r>
              <a:rPr lang="cs-CZ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svůj ručníček u své značky.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54923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0948">
        <p:blinds dir="vert"/>
      </p:transition>
    </mc:Choice>
    <mc:Fallback>
      <p:transition spd="slow" advTm="10948">
        <p:blinds dir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B99FDD73-DFDF-45A5-A689-7BA0EFBE04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4622" y="133350"/>
            <a:ext cx="11787378" cy="1691640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toto je naše třída, kde budeš mít svoji židličku a místečko u stolečku </a:t>
            </a:r>
            <a:endParaRPr lang="cs-CZ" sz="3600" dirty="0">
              <a:solidFill>
                <a:schemeClr val="tx1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6E0B7C8-85B7-4669-98E0-F2D4F36A6C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49"/>
          <a:stretch/>
        </p:blipFill>
        <p:spPr>
          <a:xfrm>
            <a:off x="1514928" y="1295400"/>
            <a:ext cx="9162144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8539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10962">
        <p15:prstTrans prst="curtains"/>
      </p:transition>
    </mc:Choice>
    <mc:Fallback>
      <p:transition spd="slow" advTm="10962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3B55022-2B04-48CB-9BF0-39E7B087A1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01" r="1112"/>
          <a:stretch/>
        </p:blipFill>
        <p:spPr>
          <a:xfrm>
            <a:off x="464457" y="0"/>
            <a:ext cx="7765143" cy="481738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8769FCDF-E0A1-4BB0-A8E0-8AE82D222D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7843" y="2632075"/>
            <a:ext cx="5632426" cy="4225925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D1F3C42B-AA7B-494E-B7C6-100193EDF2E2}"/>
              </a:ext>
            </a:extLst>
          </p:cNvPr>
          <p:cNvSpPr txBox="1"/>
          <p:nvPr/>
        </p:nvSpPr>
        <p:spPr>
          <a:xfrm>
            <a:off x="658586" y="5261224"/>
            <a:ext cx="5119257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cs-CZ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Tady budeš svačit a obědvat …</a:t>
            </a:r>
          </a:p>
          <a:p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C7F4A9E-4F7C-404E-B588-492BF55B8C79}"/>
              </a:ext>
            </a:extLst>
          </p:cNvPr>
          <p:cNvSpPr txBox="1"/>
          <p:nvPr/>
        </p:nvSpPr>
        <p:spPr>
          <a:xfrm>
            <a:off x="8229600" y="644104"/>
            <a:ext cx="2986540" cy="1764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cs-CZ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 a také se učit, malovat a vyrábět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04598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10767">
        <p15:prstTrans prst="wind"/>
      </p:transition>
    </mc:Choice>
    <mc:Fallback>
      <p:transition spd="slow" advTm="10767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11164249-C857-4685-A2D0-8545F7374FFB}"/>
              </a:ext>
            </a:extLst>
          </p:cNvPr>
          <p:cNvSpPr txBox="1"/>
          <p:nvPr/>
        </p:nvSpPr>
        <p:spPr>
          <a:xfrm>
            <a:off x="1304925" y="165942"/>
            <a:ext cx="9582150" cy="1477328"/>
          </a:xfrm>
          <a:prstGeom prst="rect">
            <a:avLst/>
          </a:prstGeom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Pojď se podívat do herny, tady se ti bude rozhodně líbit. Máme tady spoustu hraček …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E77C97D-F460-4175-A4A1-96A6F67330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/>
          <a:stretch/>
        </p:blipFill>
        <p:spPr>
          <a:xfrm>
            <a:off x="1570382" y="1713879"/>
            <a:ext cx="9051235" cy="4978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688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11411">
        <p14:doors dir="vert"/>
      </p:transition>
    </mc:Choice>
    <mc:Fallback>
      <p:transition spd="slow" advTm="11411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6655D169-DBB2-432E-9C08-2C2B6CB0373F}"/>
              </a:ext>
            </a:extLst>
          </p:cNvPr>
          <p:cNvSpPr txBox="1"/>
          <p:nvPr/>
        </p:nvSpPr>
        <p:spPr>
          <a:xfrm>
            <a:off x="492125" y="5460216"/>
            <a:ext cx="7029450" cy="921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5400" b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 a herních koutků.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E17A1B8-11BC-4092-BFF8-4AB35C6974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6" t="503" r="14941" b="8594"/>
          <a:stretch/>
        </p:blipFill>
        <p:spPr>
          <a:xfrm>
            <a:off x="6939861" y="2368466"/>
            <a:ext cx="4356790" cy="4489533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CF2A548-E8A0-4137-A61D-BB06BB5563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55" b="4655"/>
          <a:stretch/>
        </p:blipFill>
        <p:spPr>
          <a:xfrm>
            <a:off x="437460" y="0"/>
            <a:ext cx="6502400" cy="4876800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09F16CFF-41F2-4FC5-8FC4-F60A92035774}"/>
              </a:ext>
            </a:extLst>
          </p:cNvPr>
          <p:cNvSpPr txBox="1"/>
          <p:nvPr/>
        </p:nvSpPr>
        <p:spPr>
          <a:xfrm>
            <a:off x="7072382" y="476250"/>
            <a:ext cx="43567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Tady si můžeš něco uvařit</a:t>
            </a:r>
          </a:p>
          <a:p>
            <a:pPr algn="ctr"/>
            <a:endParaRPr lang="cs-CZ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Nebo se na chvíli schovat do domečku. </a:t>
            </a:r>
          </a:p>
        </p:txBody>
      </p:sp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345E57CC-77F8-489E-AFFF-2E7A6382F960}"/>
              </a:ext>
            </a:extLst>
          </p:cNvPr>
          <p:cNvCxnSpPr/>
          <p:nvPr/>
        </p:nvCxnSpPr>
        <p:spPr>
          <a:xfrm flipH="1">
            <a:off x="7243073" y="874644"/>
            <a:ext cx="3750365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Šipka: dolů 7">
            <a:extLst>
              <a:ext uri="{FF2B5EF4-FFF2-40B4-BE49-F238E27FC236}">
                <a16:creationId xmlns:a16="http://schemas.microsoft.com/office/drawing/2014/main" id="{899E07ED-0A35-4B8F-AC13-DE7CDD2E625B}"/>
              </a:ext>
            </a:extLst>
          </p:cNvPr>
          <p:cNvSpPr/>
          <p:nvPr/>
        </p:nvSpPr>
        <p:spPr>
          <a:xfrm>
            <a:off x="9065626" y="2023079"/>
            <a:ext cx="370302" cy="51316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79761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0724">
        <p15:prstTrans prst="peelOff"/>
      </p:transition>
    </mc:Choice>
    <mc:Fallback>
      <p:transition spd="slow" advTm="10724">
        <p:fade/>
      </p:transition>
    </mc:Fallback>
  </mc:AlternateContent>
</p:sld>
</file>

<file path=ppt/theme/theme1.xml><?xml version="1.0" encoding="utf-8"?>
<a:theme xmlns:a="http://schemas.openxmlformats.org/drawingml/2006/main" name="Pohled">
  <a:themeElements>
    <a:clrScheme name="Pohled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Pohled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Pohled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3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7B713C7F-58B7-4AE9-B361-B13EB9EC4C0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TM03457515[[fn=Pohled]]</Template>
  <TotalTime>0</TotalTime>
  <Words>394</Words>
  <Application>Microsoft Office PowerPoint</Application>
  <PresentationFormat>Širokoúhlá obrazovka</PresentationFormat>
  <Paragraphs>44</Paragraphs>
  <Slides>16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2" baseType="lpstr">
      <vt:lpstr>Arial</vt:lpstr>
      <vt:lpstr>Calibri</vt:lpstr>
      <vt:lpstr>Century Schoolbook</vt:lpstr>
      <vt:lpstr>Times New Roman</vt:lpstr>
      <vt:lpstr>Wingdings 2</vt:lpstr>
      <vt:lpstr>Pohled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Tady si budeš hlavně hrát, ale taky cvičit, zpívat, povídat si …</vt:lpstr>
      <vt:lpstr>Prezentace aplikace PowerPoint</vt:lpstr>
      <vt:lpstr>… a až nastane letní čas, půjdeme si hrát na velkou zahradu.</vt:lpstr>
      <vt:lpstr>Kde jsou prolézačky 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Kateřina Skládalová</dc:creator>
  <cp:lastModifiedBy>Kateřina Skládalová</cp:lastModifiedBy>
  <cp:revision>14</cp:revision>
  <dcterms:created xsi:type="dcterms:W3CDTF">2021-03-31T15:00:48Z</dcterms:created>
  <dcterms:modified xsi:type="dcterms:W3CDTF">2021-04-04T08:01:10Z</dcterms:modified>
</cp:coreProperties>
</file>